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10"/>
  </p:notesMasterIdLst>
  <p:sldIdLst>
    <p:sldId id="277" r:id="rId2"/>
    <p:sldId id="279" r:id="rId3"/>
    <p:sldId id="280" r:id="rId4"/>
    <p:sldId id="281" r:id="rId5"/>
    <p:sldId id="284" r:id="rId6"/>
    <p:sldId id="286" r:id="rId7"/>
    <p:sldId id="283" r:id="rId8"/>
    <p:sldId id="28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3/11/2020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3/11/2020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A1558FF-9F53-4DAD-84A1-1EEE4F190FF1}"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78FA1A6-D89D-4E0B-ACDC-F92429034F56}"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A382F0-6EA8-4D82-951F-1579D6A93CC4}"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BE913C-F349-4CE3-A910-0EA13427FE0D}"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0D4C5C7-4D27-4EBE-9DB8-92F5F0F40B34}"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CDAF82-EDB2-4FBF-83F4-247A1B3455CB}"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E59DB-4C5A-44A3-897C-FF6803F94296}"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F6B6E0-E0F8-4800-BD74-7D33DFE5ED7E}"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6DC824-D0E7-4046-8B44-4AAD1C4DE2CF}"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EFC221C-17A4-4F42-9F54-9F7E03AA1BBB}"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CD7CBA-5256-42F3-BAB5-33F095514AE3}"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B80C04-2E33-403B-B014-7E203A57326C}" type="datetime1">
              <a:rPr lang="en-US" smtClean="0"/>
              <a:t>3/11/2020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92A49D-7D7F-4D69-A8AA-65D6B58C15F2}" type="datetime1">
              <a:rPr lang="en-US" smtClean="0"/>
              <a:t>3/11/2020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3/11/2020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E8BBFA8-C775-4121-A7F6-6851C8035873}"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EC01760-8EEC-4A4C-BD0D-3CDAAA80A266}"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3/11/2020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RiftWalker6812" TargetMode="External"/><Relationship Id="rId5" Type="http://schemas.openxmlformats.org/officeDocument/2006/relationships/image" Target="../media/image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tm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e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7.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RiftWalker6812" TargetMode="Externa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Rectangle 88"/>
          <p:cNvSpPr>
            <a:spLocks noGrp="1" noRot="1" noChangeAspect="1" noMove="1" noResize="1" noEditPoints="1" noAdjustHandles="1" noChangeArrowheads="1" noChangeShapeType="1" noTextEdit="1"/>
          </p:cNvSpPr>
          <p:nvPr/>
        </p:nvSpPr>
        <p:spPr>
          <a:xfrm>
            <a:off x="635" y="-7620"/>
            <a:ext cx="12192000" cy="6939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780570" y="1379433"/>
            <a:ext cx="8204391" cy="2346475"/>
          </a:xfrm>
        </p:spPr>
        <p:txBody>
          <a:bodyPr>
            <a:normAutofit/>
          </a:bodyPr>
          <a:lstStyle/>
          <a:p>
            <a:pPr algn="ctr"/>
            <a:r>
              <a:rPr lang="en-US" sz="6000" dirty="0">
                <a:ln/>
                <a:solidFill>
                  <a:srgbClr val="00B0F0"/>
                </a:solidFill>
                <a:effectLst>
                  <a:outerShdw blurRad="60007" dist="200025" dir="15000000" sy="30000" kx="-1800000" algn="bl" rotWithShape="0">
                    <a:prstClr val="black">
                      <a:alpha val="32000"/>
                    </a:prstClr>
                  </a:outerShdw>
                  <a:reflection blurRad="6350" stA="55000" endA="300" endPos="45500" dir="5400000" sy="-100000" algn="bl" rotWithShape="0"/>
                </a:effectLst>
              </a:rPr>
              <a:t>Dungeons &amp; Dragons</a:t>
            </a:r>
            <a:br>
              <a:rPr lang="en-US" sz="6000" dirty="0">
                <a:ln/>
                <a:solidFill>
                  <a:srgbClr val="00B0F0"/>
                </a:solidFill>
                <a:effectLst>
                  <a:outerShdw blurRad="60007" dist="200025" dir="15000000" sy="30000" kx="-1800000" algn="bl" rotWithShape="0">
                    <a:prstClr val="black">
                      <a:alpha val="32000"/>
                    </a:prstClr>
                  </a:outerShdw>
                  <a:reflection blurRad="6350" stA="55000" endA="300" endPos="45500" dir="5400000" sy="-100000" algn="bl" rotWithShape="0"/>
                </a:effectLst>
              </a:rPr>
            </a:br>
            <a:r>
              <a:rPr lang="en-US" sz="6000" dirty="0">
                <a:ln/>
                <a:solidFill>
                  <a:srgbClr val="00B0F0"/>
                </a:solidFill>
                <a:effectLst>
                  <a:outerShdw blurRad="60007" dist="200025" dir="15000000" sy="30000" kx="-1800000" algn="bl" rotWithShape="0">
                    <a:prstClr val="black">
                      <a:alpha val="32000"/>
                    </a:prstClr>
                  </a:outerShdw>
                  <a:reflection blurRad="6350" stA="55000" endA="300" endPos="45500" dir="5400000" sy="-100000" algn="bl" rotWithShape="0"/>
                </a:effectLst>
              </a:rPr>
              <a:t>Decks</a:t>
            </a:r>
          </a:p>
        </p:txBody>
      </p:sp>
      <p:cxnSp>
        <p:nvCxnSpPr>
          <p:cNvPr id="91" name="Straight Connector 90"/>
          <p:cNvCxnSpPr>
            <a:cxnSpLocks noGrp="1" noRot="1" noChangeAspect="1" noMove="1" noResize="1" noEditPoints="1" noAdjustHandles="1" noChangeArrowheads="1" noChangeShapeType="1"/>
          </p:cNvCxnSpPr>
          <p:nvPr/>
        </p:nvCxnSpPr>
        <p:spPr>
          <a:xfrm>
            <a:off x="6632394" y="3834765"/>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3284537" y="3965394"/>
            <a:ext cx="7197726" cy="1240970"/>
          </a:xfrm>
        </p:spPr>
        <p:txBody>
          <a:bodyPr>
            <a:normAutofit/>
          </a:bodyPr>
          <a:lstStyle/>
          <a:p>
            <a:pPr algn="ctr"/>
            <a:r>
              <a:rPr lang="en-US" dirty="0"/>
              <a:t>Joshua hernandez</a:t>
            </a:r>
          </a:p>
        </p:txBody>
      </p:sp>
      <p:pic>
        <p:nvPicPr>
          <p:cNvPr id="4" name="Picture 3" descr="DecksLogo"/>
          <p:cNvPicPr>
            <a:picLocks noChangeAspect="1"/>
          </p:cNvPicPr>
          <p:nvPr/>
        </p:nvPicPr>
        <p:blipFill>
          <a:blip r:embed="rId2"/>
          <a:stretch>
            <a:fillRect/>
          </a:stretch>
        </p:blipFill>
        <p:spPr>
          <a:xfrm>
            <a:off x="311150" y="1631315"/>
            <a:ext cx="2972435" cy="3810635"/>
          </a:xfrm>
          <a:prstGeom prst="rect">
            <a:avLst/>
          </a:prstGeom>
        </p:spPr>
      </p:pic>
    </p:spTree>
  </p:cSld>
  <p:clrMapOvr>
    <a:overrideClrMapping bg1="dk1" tx1="lt1" bg2="dk2" tx2="lt2" accent1="accent1" accent2="accent2" accent3="accent3" accent4="accent4" accent5="accent5" accent6="accent6" hlink="hlink" folHlink="folHlink"/>
  </p:clrMapOvr>
  <p:transition>
    <p:randomBa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B0F0"/>
                </a:solidFill>
              </a:rPr>
              <a:t>What does it do?</a:t>
            </a:r>
          </a:p>
        </p:txBody>
      </p:sp>
      <p:sp>
        <p:nvSpPr>
          <p:cNvPr id="3" name="Content Placeholder 2"/>
          <p:cNvSpPr>
            <a:spLocks noGrp="1"/>
          </p:cNvSpPr>
          <p:nvPr>
            <p:ph sz="half" idx="1"/>
          </p:nvPr>
        </p:nvSpPr>
        <p:spPr/>
        <p:txBody>
          <a:bodyPr/>
          <a:lstStyle/>
          <a:p>
            <a:r>
              <a:rPr lang="en-US"/>
              <a:t>DnD Decks (Dungeons and Dragons Decks) is a spell card deck system. the user can create profiles to store basic data and spell cards, once the user is done he or she can simply click the save button and the program will save the profile in a Json file format. </a:t>
            </a:r>
          </a:p>
          <a:p>
            <a:r>
              <a:rPr lang="en-US"/>
              <a:t>When DnD Decks is first launched it will:</a:t>
            </a:r>
          </a:p>
          <a:p>
            <a:pPr lvl="1"/>
            <a:r>
              <a:rPr lang="en-US"/>
              <a:t>Preload the forms and 400+ spells</a:t>
            </a:r>
          </a:p>
          <a:p>
            <a:pPr lvl="1"/>
            <a:r>
              <a:rPr lang="en-US"/>
              <a:t>create spell card for each spell</a:t>
            </a:r>
          </a:p>
          <a:p>
            <a:pPr lvl="1"/>
            <a:r>
              <a:rPr lang="en-US"/>
              <a:t>show the main form and hide the preload form.</a:t>
            </a:r>
          </a:p>
        </p:txBody>
      </p:sp>
      <p:pic>
        <p:nvPicPr>
          <p:cNvPr id="4" name="Picture 3" descr="preload"/>
          <p:cNvPicPr>
            <a:picLocks noChangeAspect="1"/>
          </p:cNvPicPr>
          <p:nvPr/>
        </p:nvPicPr>
        <p:blipFill>
          <a:blip r:embed="rId2"/>
          <a:stretch>
            <a:fillRect/>
          </a:stretch>
        </p:blipFill>
        <p:spPr>
          <a:xfrm>
            <a:off x="6851650" y="3912870"/>
            <a:ext cx="4668520" cy="2408555"/>
          </a:xfrm>
          <a:prstGeom prst="rect">
            <a:avLst/>
          </a:prstGeom>
        </p:spPr>
      </p:pic>
      <p:sp>
        <p:nvSpPr>
          <p:cNvPr id="5" name="Text Box 4"/>
          <p:cNvSpPr txBox="1"/>
          <p:nvPr/>
        </p:nvSpPr>
        <p:spPr>
          <a:xfrm>
            <a:off x="10626090" y="6379845"/>
            <a:ext cx="1225550" cy="245110"/>
          </a:xfrm>
          <a:prstGeom prst="rect">
            <a:avLst/>
          </a:prstGeom>
          <a:noFill/>
        </p:spPr>
        <p:txBody>
          <a:bodyPr wrap="square" rtlCol="0">
            <a:spAutoFit/>
          </a:bodyPr>
          <a:lstStyle/>
          <a:p>
            <a:r>
              <a:rPr lang="en-US" sz="1000"/>
              <a:t>Penguin is Beta only</a:t>
            </a:r>
          </a:p>
        </p:txBody>
      </p:sp>
      <p:pic>
        <p:nvPicPr>
          <p:cNvPr id="7" name="Picture 6" descr="erSpell"/>
          <p:cNvPicPr>
            <a:picLocks noChangeAspect="1"/>
          </p:cNvPicPr>
          <p:nvPr/>
        </p:nvPicPr>
        <p:blipFill>
          <a:blip r:embed="rId3"/>
          <a:stretch>
            <a:fillRect/>
          </a:stretch>
        </p:blipFill>
        <p:spPr>
          <a:xfrm rot="2160000">
            <a:off x="7454265" y="847725"/>
            <a:ext cx="1244600" cy="1725295"/>
          </a:xfrm>
          <a:prstGeom prst="rect">
            <a:avLst/>
          </a:prstGeom>
        </p:spPr>
      </p:pic>
      <p:pic>
        <p:nvPicPr>
          <p:cNvPr id="8" name="Picture 7" descr="afSpell"/>
          <p:cNvPicPr>
            <a:picLocks noChangeAspect="1"/>
          </p:cNvPicPr>
          <p:nvPr/>
        </p:nvPicPr>
        <p:blipFill>
          <a:blip r:embed="rId4"/>
          <a:stretch>
            <a:fillRect/>
          </a:stretch>
        </p:blipFill>
        <p:spPr>
          <a:xfrm rot="1080000">
            <a:off x="7031990" y="557530"/>
            <a:ext cx="1245870" cy="1723390"/>
          </a:xfrm>
          <a:prstGeom prst="rect">
            <a:avLst/>
          </a:prstGeom>
        </p:spPr>
      </p:pic>
      <p:pic>
        <p:nvPicPr>
          <p:cNvPr id="6" name="Picture 5" descr="fSpell"/>
          <p:cNvPicPr>
            <a:picLocks noChangeAspect="1"/>
          </p:cNvPicPr>
          <p:nvPr/>
        </p:nvPicPr>
        <p:blipFill>
          <a:blip r:embed="rId5"/>
          <a:stretch>
            <a:fillRect/>
          </a:stretch>
        </p:blipFill>
        <p:spPr>
          <a:xfrm rot="20580000">
            <a:off x="6476365" y="471170"/>
            <a:ext cx="1245235" cy="1732915"/>
          </a:xfrm>
          <a:prstGeom prst="rect">
            <a:avLst/>
          </a:prstGeom>
        </p:spPr>
      </p:pic>
      <p:pic>
        <p:nvPicPr>
          <p:cNvPr id="9" name="Content Placeholder 8" descr="DecksLogo"/>
          <p:cNvPicPr>
            <a:picLocks noGrp="1" noChangeAspect="1"/>
          </p:cNvPicPr>
          <p:nvPr>
            <p:ph sz="half" idx="2"/>
          </p:nvPr>
        </p:nvPicPr>
        <p:blipFill>
          <a:blip r:embed="rId6"/>
          <a:stretch>
            <a:fillRect/>
          </a:stretch>
        </p:blipFill>
        <p:spPr>
          <a:xfrm>
            <a:off x="10948670" y="24130"/>
            <a:ext cx="1212215" cy="1554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B0F0"/>
                </a:solidFill>
              </a:rPr>
              <a:t>Project evolution</a:t>
            </a:r>
          </a:p>
        </p:txBody>
      </p:sp>
      <p:sp>
        <p:nvSpPr>
          <p:cNvPr id="3" name="Content Placeholder 2"/>
          <p:cNvSpPr>
            <a:spLocks noGrp="1"/>
          </p:cNvSpPr>
          <p:nvPr>
            <p:ph sz="half" idx="1"/>
          </p:nvPr>
        </p:nvSpPr>
        <p:spPr>
          <a:xfrm>
            <a:off x="479425" y="1585595"/>
            <a:ext cx="4689475" cy="2581275"/>
          </a:xfrm>
        </p:spPr>
        <p:txBody>
          <a:bodyPr/>
          <a:lstStyle/>
          <a:p>
            <a:r>
              <a:rPr lang="en-US"/>
              <a:t>The project was experimented on a week before the project began to test out Json file saving. from there when the project began I planned out everything that was going in the project on GitHub. all of the issues and plans were posted and pinned on a project board and milestones were made to show progression in the project.</a:t>
            </a:r>
          </a:p>
        </p:txBody>
      </p:sp>
      <p:pic>
        <p:nvPicPr>
          <p:cNvPr id="4" name="Picture 3" descr="DecksLogo"/>
          <p:cNvPicPr>
            <a:picLocks noChangeAspect="1"/>
          </p:cNvPicPr>
          <p:nvPr/>
        </p:nvPicPr>
        <p:blipFill>
          <a:blip r:embed="rId4"/>
          <a:stretch>
            <a:fillRect/>
          </a:stretch>
        </p:blipFill>
        <p:spPr>
          <a:xfrm>
            <a:off x="10944225" y="27305"/>
            <a:ext cx="1215390" cy="1558290"/>
          </a:xfrm>
          <a:prstGeom prst="rect">
            <a:avLst/>
          </a:prstGeom>
        </p:spPr>
      </p:pic>
      <p:pic>
        <p:nvPicPr>
          <p:cNvPr id="5" name="Picture 4" descr="kanaban"/>
          <p:cNvPicPr>
            <a:picLocks noChangeAspect="1"/>
          </p:cNvPicPr>
          <p:nvPr/>
        </p:nvPicPr>
        <p:blipFill>
          <a:blip r:embed="rId5"/>
          <a:stretch>
            <a:fillRect/>
          </a:stretch>
        </p:blipFill>
        <p:spPr>
          <a:xfrm>
            <a:off x="848360" y="4106545"/>
            <a:ext cx="4181475" cy="2522855"/>
          </a:xfrm>
          <a:prstGeom prst="rect">
            <a:avLst/>
          </a:prstGeom>
        </p:spPr>
      </p:pic>
      <p:sp>
        <p:nvSpPr>
          <p:cNvPr id="7" name="Text Box 6"/>
          <p:cNvSpPr txBox="1"/>
          <p:nvPr/>
        </p:nvSpPr>
        <p:spPr>
          <a:xfrm>
            <a:off x="5325110" y="6261100"/>
            <a:ext cx="3502660" cy="368300"/>
          </a:xfrm>
          <a:prstGeom prst="rect">
            <a:avLst/>
          </a:prstGeom>
          <a:noFill/>
        </p:spPr>
        <p:txBody>
          <a:bodyPr wrap="square" rtlCol="0">
            <a:spAutoFit/>
          </a:bodyPr>
          <a:lstStyle/>
          <a:p>
            <a:r>
              <a:rPr lang="en-US">
                <a:hlinkClick r:id="rId6" action="ppaction://hlinkfile"/>
              </a:rPr>
              <a:t>https://github.com/RiftWalker6812 </a:t>
            </a:r>
            <a:endParaRPr lang="en-US"/>
          </a:p>
        </p:txBody>
      </p:sp>
      <p:pic>
        <p:nvPicPr>
          <p:cNvPr id="8" name="DND-Decks-Video">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7"/>
          <a:stretch>
            <a:fillRect/>
          </a:stretch>
        </p:blipFill>
        <p:spPr>
          <a:xfrm>
            <a:off x="5374640" y="2132330"/>
            <a:ext cx="6555105" cy="3687445"/>
          </a:xfrm>
          <a:prstGeom prst="rect">
            <a:avLst/>
          </a:prstGeom>
        </p:spPr>
      </p:pic>
      <p:sp>
        <p:nvSpPr>
          <p:cNvPr id="9" name="Text Box 8"/>
          <p:cNvSpPr txBox="1"/>
          <p:nvPr/>
        </p:nvSpPr>
        <p:spPr>
          <a:xfrm>
            <a:off x="5374640" y="1764030"/>
            <a:ext cx="4628515"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a:ln/>
                <a:solidFill>
                  <a:schemeClr val="accent4"/>
                </a:solidFill>
                <a:effectLst/>
              </a:rPr>
              <a:t>Gource of all changes done to repository</a:t>
            </a:r>
            <a:r>
              <a:rPr lang="en-US">
                <a:ln/>
                <a:solidFill>
                  <a:schemeClr val="accent4"/>
                </a:solidFill>
              </a:rPr>
              <a:t> </a:t>
            </a:r>
            <a:r>
              <a:rPr lang="en-US">
                <a:ln/>
                <a:solidFill>
                  <a:schemeClr val="accent4"/>
                </a:solidFill>
                <a:hlinkClick r:id="rId6" action="ppaction://hlinkfile"/>
              </a:rPr>
              <a:t> </a:t>
            </a: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B0F0"/>
                </a:solidFill>
              </a:rPr>
              <a:t>project and personal goals</a:t>
            </a:r>
          </a:p>
        </p:txBody>
      </p:sp>
      <p:sp>
        <p:nvSpPr>
          <p:cNvPr id="3" name="Content Placeholder 2"/>
          <p:cNvSpPr>
            <a:spLocks noGrp="1"/>
          </p:cNvSpPr>
          <p:nvPr>
            <p:ph sz="half" idx="1"/>
          </p:nvPr>
        </p:nvSpPr>
        <p:spPr/>
        <p:txBody>
          <a:bodyPr/>
          <a:lstStyle/>
          <a:p>
            <a:r>
              <a:rPr lang="en-US"/>
              <a:t>The goals of the project</a:t>
            </a:r>
          </a:p>
          <a:p>
            <a:pPr lvl="1"/>
            <a:r>
              <a:rPr lang="en-US"/>
              <a:t>Demonstate the use of Json files.</a:t>
            </a:r>
          </a:p>
          <a:p>
            <a:pPr lvl="1"/>
            <a:r>
              <a:rPr lang="en-US"/>
              <a:t>Save, load, and create your own spell cards.</a:t>
            </a:r>
          </a:p>
          <a:p>
            <a:pPr lvl="1"/>
            <a:r>
              <a:rPr lang="en-US"/>
              <a:t>make an easy to use program to manage many spells for DnD players.</a:t>
            </a:r>
          </a:p>
          <a:p>
            <a:pPr lvl="1"/>
            <a:r>
              <a:rPr lang="en-US"/>
              <a:t>make the program as a utilitie that people from the Dungeons and Dragons community would use, which also includes me.</a:t>
            </a:r>
          </a:p>
        </p:txBody>
      </p:sp>
      <p:sp>
        <p:nvSpPr>
          <p:cNvPr id="4" name="Content Placeholder 2"/>
          <p:cNvSpPr>
            <a:spLocks noGrp="1"/>
          </p:cNvSpPr>
          <p:nvPr/>
        </p:nvSpPr>
        <p:spPr>
          <a:xfrm>
            <a:off x="4919980" y="2141855"/>
            <a:ext cx="4375150" cy="364934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a:lstStyle>
          <a:p>
            <a:r>
              <a:rPr lang="en-US"/>
              <a:t>The personal goals</a:t>
            </a:r>
          </a:p>
          <a:p>
            <a:pPr lvl="1"/>
            <a:r>
              <a:rPr lang="en-US"/>
              <a:t>Improve on programming research and learn about different concepts and methods of developing applications.</a:t>
            </a:r>
          </a:p>
          <a:p>
            <a:pPr lvl="1"/>
            <a:r>
              <a:rPr lang="en-US"/>
              <a:t>learn the use of library extension systems, such as Json.</a:t>
            </a:r>
          </a:p>
          <a:p>
            <a:pPr lvl="1"/>
            <a:endParaRPr lang="en-US"/>
          </a:p>
          <a:p>
            <a:pPr marL="457200" lvl="1" indent="0">
              <a:buNone/>
            </a:pPr>
            <a:endParaRPr lang="en-US"/>
          </a:p>
          <a:p>
            <a:pPr marL="457200" lvl="1" indent="0">
              <a:buNone/>
            </a:pPr>
            <a:endParaRPr lang="en-US"/>
          </a:p>
        </p:txBody>
      </p:sp>
      <p:pic>
        <p:nvPicPr>
          <p:cNvPr id="5" name="Content Placeholder 4" descr="DecksLogo"/>
          <p:cNvPicPr>
            <a:picLocks noGrp="1" noChangeAspect="1"/>
          </p:cNvPicPr>
          <p:nvPr>
            <p:ph sz="half" idx="2"/>
          </p:nvPr>
        </p:nvPicPr>
        <p:blipFill>
          <a:blip r:embed="rId2"/>
          <a:stretch>
            <a:fillRect/>
          </a:stretch>
        </p:blipFill>
        <p:spPr>
          <a:xfrm>
            <a:off x="10932160" y="46355"/>
            <a:ext cx="1200150" cy="15386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90" y="130565"/>
            <a:ext cx="6023811" cy="1313225"/>
          </a:xfrm>
        </p:spPr>
        <p:txBody>
          <a:bodyPr/>
          <a:lstStyle/>
          <a:p>
            <a:r>
              <a:rPr lang="en-US" dirty="0">
                <a:solidFill>
                  <a:srgbClr val="00B0F0"/>
                </a:solidFill>
              </a:rPr>
              <a:t>Code description and techniques</a:t>
            </a:r>
          </a:p>
        </p:txBody>
      </p:sp>
      <p:sp>
        <p:nvSpPr>
          <p:cNvPr id="12" name="Content Placeholder 11"/>
          <p:cNvSpPr>
            <a:spLocks noGrp="1"/>
          </p:cNvSpPr>
          <p:nvPr>
            <p:ph sz="half" idx="1"/>
          </p:nvPr>
        </p:nvSpPr>
        <p:spPr>
          <a:xfrm>
            <a:off x="677781" y="1443790"/>
            <a:ext cx="4995334" cy="2959768"/>
          </a:xfrm>
        </p:spPr>
        <p:txBody>
          <a:bodyPr/>
          <a:lstStyle/>
          <a:p>
            <a:r>
              <a:rPr lang="en-US" dirty="0" smtClean="0"/>
              <a:t>Coding technique</a:t>
            </a:r>
          </a:p>
          <a:p>
            <a:pPr lvl="1"/>
            <a:r>
              <a:rPr lang="en-US" dirty="0" smtClean="0"/>
              <a:t>Lots of foreach usage due to the amount of lists there is.</a:t>
            </a:r>
          </a:p>
          <a:p>
            <a:pPr lvl="1"/>
            <a:r>
              <a:rPr lang="en-US" dirty="0" smtClean="0"/>
              <a:t>Classes with json implantation</a:t>
            </a:r>
          </a:p>
          <a:p>
            <a:pPr lvl="1"/>
            <a:r>
              <a:rPr lang="en-US" dirty="0" smtClean="0"/>
              <a:t>Usage if and switch statements for validation checks</a:t>
            </a:r>
          </a:p>
          <a:p>
            <a:pPr lvl="1"/>
            <a:r>
              <a:rPr lang="en-US" dirty="0" smtClean="0"/>
              <a:t>Drag-able forms code implementation as shown below</a:t>
            </a:r>
          </a:p>
          <a:p>
            <a:pPr lvl="1"/>
            <a:endParaRPr lang="en-US" dirty="0" smtClean="0"/>
          </a:p>
          <a:p>
            <a:pPr lvl="1"/>
            <a:endParaRPr lang="en-US" dirty="0"/>
          </a:p>
        </p:txBody>
      </p:sp>
      <p:pic>
        <p:nvPicPr>
          <p:cNvPr id="16" name="Picture 15" descr="Screen Clipping"/>
          <p:cNvPicPr>
            <a:picLocks noChangeAspect="1"/>
          </p:cNvPicPr>
          <p:nvPr/>
        </p:nvPicPr>
        <p:blipFill>
          <a:blip r:embed="rId2">
            <a:clrChange>
              <a:clrFrom>
                <a:srgbClr val="1E1E1E"/>
              </a:clrFrom>
              <a:clrTo>
                <a:srgbClr val="1E1E1E">
                  <a:alpha val="0"/>
                </a:srgbClr>
              </a:clrTo>
            </a:clrChange>
            <a:extLst>
              <a:ext uri="{28A0092B-C50C-407E-A947-70E740481C1C}">
                <a14:useLocalDpi xmlns:a14="http://schemas.microsoft.com/office/drawing/2010/main" val="0"/>
              </a:ext>
            </a:extLst>
          </a:blip>
          <a:stretch>
            <a:fillRect/>
          </a:stretch>
        </p:blipFill>
        <p:spPr>
          <a:xfrm>
            <a:off x="6537158" y="187005"/>
            <a:ext cx="5377085" cy="6358731"/>
          </a:xfrm>
          <a:prstGeom prst="rect">
            <a:avLst/>
          </a:prstGeom>
        </p:spPr>
      </p:pic>
      <p:pic>
        <p:nvPicPr>
          <p:cNvPr id="17" name="Content Placeholder 7"/>
          <p:cNvPicPr>
            <a:picLocks noGrp="1" noChangeAspect="1"/>
          </p:cNvPicPr>
          <p:nvPr>
            <p:ph idx="1"/>
          </p:nvPr>
        </p:nvPicPr>
        <p:blipFill>
          <a:blip r:embed="rId3">
            <a:clrChange>
              <a:clrFrom>
                <a:srgbClr val="1E1E1E"/>
              </a:clrFrom>
              <a:clrTo>
                <a:srgbClr val="1E1E1E">
                  <a:alpha val="0"/>
                </a:srgbClr>
              </a:clrTo>
            </a:clrChange>
            <a:extLst>
              <a:ext uri="{28A0092B-C50C-407E-A947-70E740481C1C}">
                <a14:useLocalDpi xmlns:a14="http://schemas.microsoft.com/office/drawing/2010/main" val="0"/>
              </a:ext>
            </a:extLst>
          </a:blip>
          <a:stretch>
            <a:fillRect/>
          </a:stretch>
        </p:blipFill>
        <p:spPr>
          <a:xfrm>
            <a:off x="928813" y="4539914"/>
            <a:ext cx="5087969" cy="2231745"/>
          </a:xfrm>
        </p:spPr>
      </p:pic>
    </p:spTree>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43" y="144380"/>
            <a:ext cx="5546557" cy="946484"/>
          </a:xfrm>
        </p:spPr>
        <p:txBody>
          <a:bodyPr/>
          <a:lstStyle/>
          <a:p>
            <a:r>
              <a:rPr lang="en-US" dirty="0" smtClean="0"/>
              <a:t>Json library usage</a:t>
            </a:r>
            <a:endParaRPr lang="en-US" dirty="0"/>
          </a:p>
        </p:txBody>
      </p:sp>
      <p:sp>
        <p:nvSpPr>
          <p:cNvPr id="3" name="Content Placeholder 2"/>
          <p:cNvSpPr>
            <a:spLocks noGrp="1"/>
          </p:cNvSpPr>
          <p:nvPr>
            <p:ph idx="1"/>
          </p:nvPr>
        </p:nvSpPr>
        <p:spPr>
          <a:xfrm>
            <a:off x="252664" y="962972"/>
            <a:ext cx="6163006" cy="2397849"/>
          </a:xfrm>
        </p:spPr>
        <p:txBody>
          <a:bodyPr/>
          <a:lstStyle/>
          <a:p>
            <a:r>
              <a:rPr lang="en-US" dirty="0" smtClean="0"/>
              <a:t>Json </a:t>
            </a:r>
            <a:endParaRPr lang="en-US" dirty="0"/>
          </a:p>
          <a:p>
            <a:pPr lvl="1"/>
            <a:r>
              <a:rPr lang="en-US" dirty="0" smtClean="0"/>
              <a:t>Saves the class </a:t>
            </a:r>
          </a:p>
          <a:p>
            <a:pPr lvl="1"/>
            <a:r>
              <a:rPr lang="en-US" dirty="0" smtClean="0"/>
              <a:t>Loads the class</a:t>
            </a:r>
          </a:p>
          <a:p>
            <a:pPr lvl="1"/>
            <a:r>
              <a:rPr lang="en-US" dirty="0" smtClean="0"/>
              <a:t>As JSON Objects</a:t>
            </a:r>
          </a:p>
          <a:p>
            <a:pPr lvl="1"/>
            <a:r>
              <a:rPr lang="en-US" dirty="0" smtClean="0"/>
              <a:t>Using System IO</a:t>
            </a:r>
          </a:p>
          <a:p>
            <a:pPr lvl="1"/>
            <a:r>
              <a:rPr lang="en-US" dirty="0" smtClean="0"/>
              <a:t>Easy to read</a:t>
            </a:r>
          </a:p>
        </p:txBody>
      </p:sp>
      <p:pic>
        <p:nvPicPr>
          <p:cNvPr id="5" name="Picture 4" descr="Screen Clipping"/>
          <p:cNvPicPr>
            <a:picLocks noChangeAspect="1"/>
          </p:cNvPicPr>
          <p:nvPr/>
        </p:nvPicPr>
        <p:blipFill>
          <a:blip r:embed="rId2">
            <a:clrChange>
              <a:clrFrom>
                <a:srgbClr val="1E1E1E"/>
              </a:clrFrom>
              <a:clrTo>
                <a:srgbClr val="1E1E1E">
                  <a:alpha val="0"/>
                </a:srgbClr>
              </a:clrTo>
            </a:clrChange>
            <a:extLst>
              <a:ext uri="{28A0092B-C50C-407E-A947-70E740481C1C}">
                <a14:useLocalDpi xmlns:a14="http://schemas.microsoft.com/office/drawing/2010/main" val="0"/>
              </a:ext>
            </a:extLst>
          </a:blip>
          <a:stretch>
            <a:fillRect/>
          </a:stretch>
        </p:blipFill>
        <p:spPr>
          <a:xfrm>
            <a:off x="6487858" y="203144"/>
            <a:ext cx="4910057" cy="6501388"/>
          </a:xfrm>
          <a:prstGeom prst="rect">
            <a:avLst/>
          </a:prstGeom>
        </p:spPr>
      </p:pic>
      <p:pic>
        <p:nvPicPr>
          <p:cNvPr id="7" name="Content Placeholder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070" y="962972"/>
            <a:ext cx="1468165" cy="2077453"/>
          </a:xfrm>
          <a:prstGeom prst="rect">
            <a:avLst/>
          </a:prstGeom>
        </p:spPr>
      </p:pic>
      <p:pic>
        <p:nvPicPr>
          <p:cNvPr id="8" name="Picture 7" descr="Screen Clipping"/>
          <p:cNvPicPr>
            <a:picLocks noChangeAspect="1"/>
          </p:cNvPicPr>
          <p:nvPr/>
        </p:nvPicPr>
        <p:blipFill>
          <a:blip r:embed="rId4">
            <a:clrChange>
              <a:clrFrom>
                <a:srgbClr val="1E1E1E"/>
              </a:clrFrom>
              <a:clrTo>
                <a:srgbClr val="1E1E1E">
                  <a:alpha val="0"/>
                </a:srgbClr>
              </a:clrTo>
            </a:clrChange>
            <a:extLst>
              <a:ext uri="{28A0092B-C50C-407E-A947-70E740481C1C}">
                <a14:useLocalDpi xmlns:a14="http://schemas.microsoft.com/office/drawing/2010/main" val="0"/>
              </a:ext>
            </a:extLst>
          </a:blip>
          <a:stretch>
            <a:fillRect/>
          </a:stretch>
        </p:blipFill>
        <p:spPr>
          <a:xfrm>
            <a:off x="8598567" y="413819"/>
            <a:ext cx="3377491" cy="4424560"/>
          </a:xfrm>
          <a:prstGeom prst="rect">
            <a:avLst/>
          </a:prstGeom>
        </p:spPr>
      </p:pic>
      <p:pic>
        <p:nvPicPr>
          <p:cNvPr id="9" name="Picture 8" descr="Screen Clipping"/>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10000"/>
                    </a14:imgEffect>
                    <a14:imgEffect>
                      <a14:brightnessContrast bright="3000" contrast="-58000"/>
                    </a14:imgEffect>
                  </a14:imgLayer>
                </a14:imgProps>
              </a:ext>
              <a:ext uri="{28A0092B-C50C-407E-A947-70E740481C1C}">
                <a14:useLocalDpi xmlns:a14="http://schemas.microsoft.com/office/drawing/2010/main" val="0"/>
              </a:ext>
            </a:extLst>
          </a:blip>
          <a:stretch>
            <a:fillRect/>
          </a:stretch>
        </p:blipFill>
        <p:spPr>
          <a:xfrm>
            <a:off x="507259" y="3421572"/>
            <a:ext cx="3814460" cy="3049016"/>
          </a:xfrm>
          <a:prstGeom prst="rect">
            <a:avLst/>
          </a:prstGeom>
        </p:spPr>
      </p:pic>
    </p:spTree>
    <p:extLst>
      <p:ext uri="{BB962C8B-B14F-4D97-AF65-F5344CB8AC3E}">
        <p14:creationId xmlns:p14="http://schemas.microsoft.com/office/powerpoint/2010/main" val="11322235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solidFill>
                  <a:srgbClr val="00B0F0"/>
                </a:solidFill>
              </a:rPr>
              <a:t>Flowcharts</a:t>
            </a:r>
          </a:p>
        </p:txBody>
      </p:sp>
      <p:pic>
        <p:nvPicPr>
          <p:cNvPr id="7" name="Content Placeholder 6" descr="DecksLogo"/>
          <p:cNvPicPr>
            <a:picLocks noGrp="1" noChangeAspect="1"/>
          </p:cNvPicPr>
          <p:nvPr>
            <p:ph sz="half" idx="2"/>
          </p:nvPr>
        </p:nvPicPr>
        <p:blipFill>
          <a:blip r:embed="rId3"/>
          <a:stretch>
            <a:fillRect/>
          </a:stretch>
        </p:blipFill>
        <p:spPr>
          <a:xfrm>
            <a:off x="10904855" y="29210"/>
            <a:ext cx="1238885" cy="1588770"/>
          </a:xfrm>
          <a:prstGeom prst="rect">
            <a:avLst/>
          </a:prstGeom>
        </p:spPr>
      </p:pic>
      <p:sp>
        <p:nvSpPr>
          <p:cNvPr id="10" name="Content Placeholder 9"/>
          <p:cNvSpPr>
            <a:spLocks noGrp="1"/>
          </p:cNvSpPr>
          <p:nvPr>
            <p:ph sz="half" idx="1"/>
          </p:nvPr>
        </p:nvSpPr>
        <p:spPr>
          <a:xfrm>
            <a:off x="685802" y="2142067"/>
            <a:ext cx="3982451" cy="3464649"/>
          </a:xfrm>
        </p:spPr>
        <p:txBody>
          <a:bodyPr/>
          <a:lstStyle/>
          <a:p>
            <a:r>
              <a:rPr lang="en-US" dirty="0" smtClean="0"/>
              <a:t>Application</a:t>
            </a:r>
          </a:p>
          <a:p>
            <a:pPr lvl="1"/>
            <a:r>
              <a:rPr lang="en-US" dirty="0" smtClean="0"/>
              <a:t>Library's</a:t>
            </a:r>
          </a:p>
          <a:p>
            <a:pPr lvl="2"/>
            <a:r>
              <a:rPr lang="en-US" dirty="0" smtClean="0"/>
              <a:t>Json</a:t>
            </a:r>
          </a:p>
          <a:p>
            <a:pPr lvl="2"/>
            <a:r>
              <a:rPr lang="en-US" dirty="0" smtClean="0"/>
              <a:t>My User Controls</a:t>
            </a:r>
          </a:p>
          <a:p>
            <a:pPr lvl="2"/>
            <a:r>
              <a:rPr lang="en-US" dirty="0" smtClean="0"/>
              <a:t>Circular progress bar, Winforms Animations</a:t>
            </a:r>
          </a:p>
          <a:p>
            <a:pPr lvl="1"/>
            <a:r>
              <a:rPr lang="en-US" dirty="0" smtClean="0"/>
              <a:t>DnD-Decks</a:t>
            </a:r>
          </a:p>
          <a:p>
            <a:pPr lvl="2"/>
            <a:r>
              <a:rPr lang="en-US" dirty="0" smtClean="0"/>
              <a:t>Pre-Loads</a:t>
            </a:r>
          </a:p>
          <a:p>
            <a:pPr lvl="1"/>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1973019840"/>
              </p:ext>
            </p:extLst>
          </p:nvPr>
        </p:nvGraphicFramePr>
        <p:xfrm>
          <a:off x="3217737" y="-296779"/>
          <a:ext cx="6264275" cy="5662613"/>
        </p:xfrm>
        <a:graphic>
          <a:graphicData uri="http://schemas.openxmlformats.org/presentationml/2006/ole">
            <mc:AlternateContent xmlns:mc="http://schemas.openxmlformats.org/markup-compatibility/2006">
              <mc:Choice xmlns:v="urn:schemas-microsoft-com:vml" Requires="v">
                <p:oleObj spid="_x0000_s1043" name="Visio" r:id="rId4" imgW="6247576" imgH="5651500" progId="Visio.Drawing.11">
                  <p:embed/>
                </p:oleObj>
              </mc:Choice>
              <mc:Fallback>
                <p:oleObj name="Visio" r:id="rId4" imgW="6247576" imgH="5651500" progId="Visio.Drawing.11">
                  <p:embed/>
                  <p:pic>
                    <p:nvPicPr>
                      <p:cNvPr id="0" name=""/>
                      <p:cNvPicPr/>
                      <p:nvPr/>
                    </p:nvPicPr>
                    <p:blipFill>
                      <a:blip r:embed="rId5">
                        <a:lum bright="27000" contrast="-45000"/>
                      </a:blip>
                      <a:stretch>
                        <a:fillRect/>
                      </a:stretch>
                    </p:blipFill>
                    <p:spPr>
                      <a:xfrm>
                        <a:off x="3217737" y="-296779"/>
                        <a:ext cx="6264275" cy="5662613"/>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35414949"/>
              </p:ext>
            </p:extLst>
          </p:nvPr>
        </p:nvGraphicFramePr>
        <p:xfrm>
          <a:off x="6807431" y="1353204"/>
          <a:ext cx="6264275" cy="5662613"/>
        </p:xfrm>
        <a:graphic>
          <a:graphicData uri="http://schemas.openxmlformats.org/presentationml/2006/ole">
            <mc:AlternateContent xmlns:mc="http://schemas.openxmlformats.org/markup-compatibility/2006">
              <mc:Choice xmlns:v="urn:schemas-microsoft-com:vml" Requires="v">
                <p:oleObj spid="_x0000_s1044" name="Visio" r:id="rId6" imgW="6247576" imgH="5651500" progId="Visio.Drawing.11">
                  <p:embed/>
                </p:oleObj>
              </mc:Choice>
              <mc:Fallback>
                <p:oleObj name="Visio" r:id="rId6" imgW="6247576" imgH="5651500" progId="Visio.Drawing.11">
                  <p:embed/>
                  <p:pic>
                    <p:nvPicPr>
                      <p:cNvPr id="2" name="Object 1"/>
                      <p:cNvPicPr/>
                      <p:nvPr/>
                    </p:nvPicPr>
                    <p:blipFill>
                      <a:blip r:embed="rId7">
                        <a:lum bright="27000" contrast="-45000"/>
                      </a:blip>
                      <a:stretch>
                        <a:fillRect/>
                      </a:stretch>
                    </p:blipFill>
                    <p:spPr>
                      <a:xfrm>
                        <a:off x="6807431" y="1353204"/>
                        <a:ext cx="6264275" cy="5662613"/>
                      </a:xfrm>
                      <a:prstGeom prst="rect">
                        <a:avLst/>
                      </a:prstGeom>
                      <a:noFill/>
                    </p:spPr>
                  </p:pic>
                </p:oleObj>
              </mc:Fallback>
            </mc:AlternateContent>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B0F0"/>
                </a:solidFill>
              </a:rPr>
              <a:t>End - Lets try the beta</a:t>
            </a:r>
          </a:p>
        </p:txBody>
      </p:sp>
      <p:sp>
        <p:nvSpPr>
          <p:cNvPr id="3" name="Content Placeholder 2"/>
          <p:cNvSpPr>
            <a:spLocks noGrp="1"/>
          </p:cNvSpPr>
          <p:nvPr>
            <p:ph sz="half" idx="1"/>
          </p:nvPr>
        </p:nvSpPr>
        <p:spPr/>
        <p:txBody>
          <a:bodyPr/>
          <a:lstStyle/>
          <a:p>
            <a:r>
              <a:rPr lang="en-US"/>
              <a:t>Developer Profile</a:t>
            </a:r>
          </a:p>
          <a:p>
            <a:pPr lvl="1"/>
            <a:r>
              <a:rPr lang="en-US"/>
              <a:t>Joshua Hernandez</a:t>
            </a:r>
          </a:p>
          <a:p>
            <a:pPr lvl="1"/>
            <a:r>
              <a:rPr lang="en-US"/>
              <a:t>Junior .NET</a:t>
            </a:r>
          </a:p>
          <a:p>
            <a:pPr lvl="1"/>
            <a:r>
              <a:rPr lang="en-US">
                <a:sym typeface="+mn-ea"/>
                <a:hlinkClick r:id="rId2" action="ppaction://hlinkfile"/>
              </a:rPr>
              <a:t>https://github.com/RiftWalker6812</a:t>
            </a:r>
            <a:endParaRPr lang="en-US"/>
          </a:p>
        </p:txBody>
      </p:sp>
      <p:grpSp>
        <p:nvGrpSpPr>
          <p:cNvPr id="14" name="Group 13"/>
          <p:cNvGrpSpPr/>
          <p:nvPr/>
        </p:nvGrpSpPr>
        <p:grpSpPr>
          <a:xfrm>
            <a:off x="6858000" y="2276475"/>
            <a:ext cx="3298190" cy="3014980"/>
            <a:chOff x="11099" y="4394"/>
            <a:chExt cx="3500" cy="3309"/>
          </a:xfrm>
        </p:grpSpPr>
        <p:pic>
          <p:nvPicPr>
            <p:cNvPr id="11" name="Picture 10" descr="erSpell"/>
            <p:cNvPicPr>
              <a:picLocks noChangeAspect="1"/>
            </p:cNvPicPr>
            <p:nvPr/>
          </p:nvPicPr>
          <p:blipFill>
            <a:blip r:embed="rId3"/>
            <a:stretch>
              <a:fillRect/>
            </a:stretch>
          </p:blipFill>
          <p:spPr>
            <a:xfrm rot="2160000">
              <a:off x="12639" y="4987"/>
              <a:ext cx="1960" cy="2717"/>
            </a:xfrm>
            <a:prstGeom prst="rect">
              <a:avLst/>
            </a:prstGeom>
          </p:spPr>
        </p:pic>
        <p:pic>
          <p:nvPicPr>
            <p:cNvPr id="12" name="Picture 11" descr="afSpell"/>
            <p:cNvPicPr>
              <a:picLocks noChangeAspect="1"/>
            </p:cNvPicPr>
            <p:nvPr/>
          </p:nvPicPr>
          <p:blipFill>
            <a:blip r:embed="rId4"/>
            <a:stretch>
              <a:fillRect/>
            </a:stretch>
          </p:blipFill>
          <p:spPr>
            <a:xfrm rot="1080000">
              <a:off x="11974" y="4530"/>
              <a:ext cx="1962" cy="2714"/>
            </a:xfrm>
            <a:prstGeom prst="rect">
              <a:avLst/>
            </a:prstGeom>
          </p:spPr>
        </p:pic>
        <p:pic>
          <p:nvPicPr>
            <p:cNvPr id="13" name="Picture 12" descr="fSpell"/>
            <p:cNvPicPr>
              <a:picLocks noChangeAspect="1"/>
            </p:cNvPicPr>
            <p:nvPr/>
          </p:nvPicPr>
          <p:blipFill>
            <a:blip r:embed="rId5"/>
            <a:stretch>
              <a:fillRect/>
            </a:stretch>
          </p:blipFill>
          <p:spPr>
            <a:xfrm rot="20580000">
              <a:off x="11099" y="4394"/>
              <a:ext cx="1961" cy="2729"/>
            </a:xfrm>
            <a:prstGeom prst="rect">
              <a:avLst/>
            </a:prstGeom>
          </p:spPr>
        </p:pic>
      </p:grpSp>
      <p:pic>
        <p:nvPicPr>
          <p:cNvPr id="15" name="Content Placeholder 14" descr="DecksLogo"/>
          <p:cNvPicPr>
            <a:picLocks noGrp="1" noChangeAspect="1"/>
          </p:cNvPicPr>
          <p:nvPr>
            <p:ph sz="half" idx="2"/>
          </p:nvPr>
        </p:nvPicPr>
        <p:blipFill>
          <a:blip r:embed="rId6"/>
          <a:stretch>
            <a:fillRect/>
          </a:stretch>
        </p:blipFill>
        <p:spPr>
          <a:xfrm>
            <a:off x="10904855" y="29210"/>
            <a:ext cx="1238885" cy="158877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Decks PowerPoint Presentation</Template>
  <TotalTime>0</TotalTime>
  <Words>358</Words>
  <Application>Microsoft Office PowerPoint</Application>
  <PresentationFormat>Widescreen</PresentationFormat>
  <Paragraphs>49</Paragraphs>
  <Slides>8</Slides>
  <Notes>0</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3" baseType="lpstr">
      <vt:lpstr>Arial</vt:lpstr>
      <vt:lpstr>Calibri</vt:lpstr>
      <vt:lpstr>Calibri Light</vt:lpstr>
      <vt:lpstr>Celestial</vt:lpstr>
      <vt:lpstr>Visio</vt:lpstr>
      <vt:lpstr>Dungeons &amp; Dragons Decks</vt:lpstr>
      <vt:lpstr>What does it do?</vt:lpstr>
      <vt:lpstr>Project evolution</vt:lpstr>
      <vt:lpstr>project and personal goals</vt:lpstr>
      <vt:lpstr>Code description and techniques</vt:lpstr>
      <vt:lpstr>Json library usage</vt:lpstr>
      <vt:lpstr>Flowcharts</vt:lpstr>
      <vt:lpstr>End - Lets try the beta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2020-03-11T11:46:27Z</dcterms:created>
  <dcterms:modified xsi:type="dcterms:W3CDTF">2020-03-11T14:24:10Z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1033-10.2.0.7636</vt:lpwstr>
  </property>
</Properties>
</file>